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0"/>
  </p:notesMasterIdLst>
  <p:sldIdLst>
    <p:sldId id="356" r:id="rId2"/>
    <p:sldId id="357" r:id="rId3"/>
    <p:sldId id="257" r:id="rId4"/>
    <p:sldId id="324" r:id="rId5"/>
    <p:sldId id="325" r:id="rId6"/>
    <p:sldId id="326" r:id="rId7"/>
    <p:sldId id="343" r:id="rId8"/>
    <p:sldId id="258" r:id="rId9"/>
    <p:sldId id="259" r:id="rId10"/>
    <p:sldId id="260" r:id="rId11"/>
    <p:sldId id="263" r:id="rId12"/>
    <p:sldId id="264" r:id="rId13"/>
    <p:sldId id="265" r:id="rId14"/>
    <p:sldId id="355" r:id="rId15"/>
    <p:sldId id="262" r:id="rId16"/>
    <p:sldId id="268" r:id="rId17"/>
    <p:sldId id="270" r:id="rId18"/>
    <p:sldId id="266" r:id="rId19"/>
    <p:sldId id="267" r:id="rId20"/>
    <p:sldId id="278" r:id="rId21"/>
    <p:sldId id="271" r:id="rId22"/>
    <p:sldId id="269" r:id="rId23"/>
    <p:sldId id="275" r:id="rId24"/>
    <p:sldId id="276" r:id="rId25"/>
    <p:sldId id="277" r:id="rId26"/>
    <p:sldId id="279" r:id="rId27"/>
    <p:sldId id="280" r:id="rId28"/>
    <p:sldId id="281" r:id="rId29"/>
    <p:sldId id="282" r:id="rId30"/>
    <p:sldId id="283" r:id="rId31"/>
    <p:sldId id="284" r:id="rId32"/>
    <p:sldId id="329" r:id="rId33"/>
    <p:sldId id="330" r:id="rId34"/>
    <p:sldId id="285" r:id="rId35"/>
    <p:sldId id="287" r:id="rId36"/>
    <p:sldId id="288" r:id="rId37"/>
    <p:sldId id="286" r:id="rId38"/>
    <p:sldId id="296" r:id="rId39"/>
    <p:sldId id="289" r:id="rId40"/>
    <p:sldId id="290" r:id="rId41"/>
    <p:sldId id="331" r:id="rId42"/>
    <p:sldId id="332" r:id="rId43"/>
    <p:sldId id="299" r:id="rId44"/>
    <p:sldId id="291" r:id="rId45"/>
    <p:sldId id="300" r:id="rId46"/>
    <p:sldId id="302" r:id="rId47"/>
    <p:sldId id="292" r:id="rId48"/>
    <p:sldId id="298" r:id="rId49"/>
    <p:sldId id="297" r:id="rId50"/>
    <p:sldId id="301" r:id="rId51"/>
    <p:sldId id="293" r:id="rId52"/>
    <p:sldId id="303" r:id="rId53"/>
    <p:sldId id="305" r:id="rId54"/>
    <p:sldId id="306" r:id="rId55"/>
    <p:sldId id="307" r:id="rId56"/>
    <p:sldId id="319" r:id="rId57"/>
    <p:sldId id="304" r:id="rId58"/>
    <p:sldId id="333" r:id="rId59"/>
    <p:sldId id="334" r:id="rId60"/>
    <p:sldId id="335" r:id="rId61"/>
    <p:sldId id="336" r:id="rId62"/>
    <p:sldId id="337" r:id="rId63"/>
    <p:sldId id="338" r:id="rId64"/>
    <p:sldId id="347" r:id="rId65"/>
    <p:sldId id="353" r:id="rId66"/>
    <p:sldId id="348" r:id="rId67"/>
    <p:sldId id="349" r:id="rId68"/>
    <p:sldId id="350" r:id="rId69"/>
    <p:sldId id="351" r:id="rId70"/>
    <p:sldId id="352" r:id="rId71"/>
    <p:sldId id="339" r:id="rId72"/>
    <p:sldId id="340" r:id="rId73"/>
    <p:sldId id="341" r:id="rId74"/>
    <p:sldId id="342" r:id="rId75"/>
    <p:sldId id="344" r:id="rId76"/>
    <p:sldId id="345" r:id="rId77"/>
    <p:sldId id="346" r:id="rId78"/>
    <p:sldId id="323" r:id="rId7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F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491" autoAdjust="0"/>
  </p:normalViewPr>
  <p:slideViewPr>
    <p:cSldViewPr snapToGrid="0">
      <p:cViewPr>
        <p:scale>
          <a:sx n="75" d="100"/>
          <a:sy n="75" d="100"/>
        </p:scale>
        <p:origin x="1950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53.wav>
</file>

<file path=ppt/media/media54.wav>
</file>

<file path=ppt/media/media55.wav>
</file>

<file path=ppt/media/media56.wav>
</file>

<file path=ppt/media/media57.wav>
</file>

<file path=ppt/media/media58.wav>
</file>

<file path=ppt/media/media59.wav>
</file>

<file path=ppt/media/media6.wav>
</file>

<file path=ppt/media/media60.wav>
</file>

<file path=ppt/media/media61.wav>
</file>

<file path=ppt/media/media62.wav>
</file>

<file path=ppt/media/media63.wav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av>
</file>

<file path=ppt/media/media70.wav>
</file>

<file path=ppt/media/media71.wav>
</file>

<file path=ppt/media/media72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A70DFF-F415-46A8-A29D-F2740DF876FE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83C86-F892-438D-929F-388F036A29B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82599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あすかです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4046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趣味はおえかき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78047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アプリも作るよ！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19123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ツイッターは最近やってません。ほとんどマストドンばかりですが、ブログは、やってます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59238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Xamarin</a:t>
            </a:r>
            <a:r>
              <a:rPr kumimoji="1" lang="ja-JP" altLang="en-US" dirty="0"/>
              <a:t>はもともと有償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32546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err="1"/>
              <a:t>だった</a:t>
            </a:r>
            <a:r>
              <a:rPr kumimoji="1" lang="ja-JP" altLang="en-US" dirty="0"/>
              <a:t>けど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9329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なんか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5773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去年４月に無償になったので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08565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インストールしてみました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16528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早速やってみますね！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726657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ん？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0021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けものフレンズの再放送が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00239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バインディング？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172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こういうふうにバインディングします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999257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疎結合力ぅ</a:t>
            </a:r>
            <a:r>
              <a:rPr kumimoji="1" lang="en-US" altLang="ja-JP" dirty="0"/>
              <a:t>‥‥</a:t>
            </a:r>
            <a:r>
              <a:rPr kumimoji="1" lang="ja-JP" altLang="en-US" dirty="0"/>
              <a:t>ですかね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92691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わかんない</a:t>
            </a:r>
            <a:r>
              <a:rPr kumimoji="1" lang="ja-JP" altLang="en-US" dirty="0" err="1"/>
              <a:t>や</a:t>
            </a:r>
            <a:r>
              <a:rPr kumimoji="1" lang="ja-JP" altLang="en-US" dirty="0"/>
              <a:t>。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90333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エムブイブイエム、モデル・ビュー・ビューモデルというデザインパターンです。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29200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ザムル、コマンドなどなど、いろいろなことができます。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112597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機能がもりたくさん！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07245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わからないことももりたくさん！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549026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わかるか！！！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898028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そこで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0961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昨日終わったので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160765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ザマリン・フォームズの勉強より先に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28248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エムブイブイエムを勉強することにしました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58279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えむ</a:t>
            </a:r>
            <a:r>
              <a:rPr kumimoji="1" lang="ja-JP" altLang="en-US" dirty="0" err="1"/>
              <a:t>ぶいぶい</a:t>
            </a:r>
            <a:r>
              <a:rPr kumimoji="1" lang="ja-JP" altLang="en-US" dirty="0"/>
              <a:t>えむはクロスプラットフォームに強い！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5626323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ザマリン・フォームズもダブリューピーエフも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11504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エムブイブイエムの基本的な考え方は一緒！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799978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このように、ビューモデルとモデルを共通化することができます。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77630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スマホアプリ作ったことはなかったけど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3885306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Windows</a:t>
            </a:r>
            <a:r>
              <a:rPr kumimoji="1" lang="ja-JP" altLang="en-US" dirty="0"/>
              <a:t>アプリを作った経験ならあったので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53046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まずダブリューピーエフでエムブイブイエムの勉強をしてみました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64056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ダブリューピーエフすら初めてだったので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105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また、朝起きるのがつらくなりました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58923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まず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275427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ダブリューピーエフでなんか作る！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292238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なんか作ってみた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53994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710549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これを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65622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ザマリン・フォームズに移植してみる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033729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画面をこのように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775304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移植してみました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47082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ザマリン・フォームズを使ってみた感想です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9374271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ザマリン・フォームズは、ダブリューピーエフよりザムルでできることが少ないです。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446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２期は</a:t>
            </a:r>
            <a:r>
              <a:rPr kumimoji="1" lang="ja-JP" altLang="en-US" dirty="0" err="1"/>
              <a:t>よ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80374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図形が使えないときは、カスタムレンダラやスキアシャープ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479735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ザマリン・フォームズのユーダブリューピーはバグ</a:t>
            </a:r>
            <a:r>
              <a:rPr kumimoji="1" lang="ja-JP" altLang="en-US" dirty="0" err="1"/>
              <a:t>るの</a:t>
            </a:r>
            <a:r>
              <a:rPr kumimoji="1" lang="ja-JP" altLang="en-US" dirty="0"/>
              <a:t>で、ネイティブで作ります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453838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ファイル操作は？ピーシーエルストレージ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7982356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写真とかどない</a:t>
            </a:r>
            <a:r>
              <a:rPr kumimoji="1" lang="ja-JP" altLang="en-US" dirty="0" err="1"/>
              <a:t>すんねん</a:t>
            </a:r>
            <a:r>
              <a:rPr kumimoji="1" lang="ja-JP" altLang="en-US" dirty="0"/>
              <a:t>。メディアプラグイン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421792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ファイアベースが使えない。ネイティブバインディングして、どうぞ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971604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ストーリーボードはないの？強く生きてください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798285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アイオーエス・シミュレータが</a:t>
            </a:r>
            <a:r>
              <a:rPr kumimoji="1" lang="ja-JP" altLang="en-US" dirty="0" err="1"/>
              <a:t>立ち上がるの</a:t>
            </a:r>
            <a:r>
              <a:rPr kumimoji="1" lang="ja-JP" altLang="en-US" dirty="0"/>
              <a:t>遅い。実機配置の初期設定めんどい。登録料高すぎる。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0199551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スマホアプリでは面倒なことが多い印象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59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730598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有志が一生懸命記事を書いたり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643257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OSS</a:t>
            </a:r>
            <a:r>
              <a:rPr kumimoji="1" lang="ja-JP" altLang="en-US" dirty="0"/>
              <a:t>の開発を進めたり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10674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あすかは耳が聞こえません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602299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なんだかんだ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420810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有志のおかげで成り立ってる感じ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21677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ただし！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9578080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ネットの情報は基本的に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2801853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英語！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6753298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英語！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077600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英語！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1865005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どうあがいても</a:t>
            </a:r>
            <a:endParaRPr kumimoji="1"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英語！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69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3704981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外国人気取りかよ！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3019507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日本語情報が少ないので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5716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お話の時は筆談かライブトークでお願いします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514482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増えたらいいな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728410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誰か書いてよ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857848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チラッ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371079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と思って、ブログを始めたら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3019908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なぜか</a:t>
            </a:r>
            <a:r>
              <a:rPr kumimoji="1" lang="en-US" altLang="ja-JP" dirty="0"/>
              <a:t>Java</a:t>
            </a:r>
            <a:r>
              <a:rPr kumimoji="1" lang="ja-JP" altLang="en-US" dirty="0"/>
              <a:t>の記事にアクセスが集中しました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3508299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ザマリン・フォームズ、もっと普及して</a:t>
            </a:r>
            <a:r>
              <a:rPr kumimoji="1" lang="en-US" altLang="ja-JP" dirty="0"/>
              <a:t>‥‥</a:t>
            </a:r>
          </a:p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3952696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おわり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78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816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兵庫県出身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5988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３年目</a:t>
            </a:r>
            <a:r>
              <a:rPr kumimoji="1" lang="en-US" altLang="ja-JP" dirty="0"/>
              <a:t>SE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183C86-F892-438D-929F-388F036A29B6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11251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16149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4299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472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67680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9699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10936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1626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3496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3179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8178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1038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99944-059C-4ADD-B7EB-655067AC5BB9}" type="datetimeFigureOut">
              <a:rPr kumimoji="1" lang="ja-JP" altLang="en-US" smtClean="0"/>
              <a:t>2017/8/27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652FE-6091-4CFD-A33F-A4CF76A490D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08652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jpeg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0.xml"/><Relationship Id="rId9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wav"/><Relationship Id="rId1" Type="http://schemas.microsoft.com/office/2007/relationships/media" Target="../media/media2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wav"/><Relationship Id="rId1" Type="http://schemas.microsoft.com/office/2007/relationships/media" Target="../media/media2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wav"/><Relationship Id="rId1" Type="http://schemas.microsoft.com/office/2007/relationships/media" Target="../media/media2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wav"/><Relationship Id="rId1" Type="http://schemas.microsoft.com/office/2007/relationships/media" Target="../media/media2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8.wav"/><Relationship Id="rId1" Type="http://schemas.microsoft.com/office/2007/relationships/media" Target="../media/media2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9.wav"/><Relationship Id="rId1" Type="http://schemas.microsoft.com/office/2007/relationships/media" Target="../media/media2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0.wav"/><Relationship Id="rId1" Type="http://schemas.microsoft.com/office/2007/relationships/media" Target="../media/media3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1.wav"/><Relationship Id="rId1" Type="http://schemas.microsoft.com/office/2007/relationships/media" Target="../media/media3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2.wav"/><Relationship Id="rId1" Type="http://schemas.microsoft.com/office/2007/relationships/media" Target="../media/media3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3.wav"/><Relationship Id="rId1" Type="http://schemas.microsoft.com/office/2007/relationships/media" Target="../media/media3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4.wav"/><Relationship Id="rId1" Type="http://schemas.microsoft.com/office/2007/relationships/media" Target="../media/media3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5.wav"/><Relationship Id="rId1" Type="http://schemas.microsoft.com/office/2007/relationships/media" Target="../media/media3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6.wav"/><Relationship Id="rId1" Type="http://schemas.microsoft.com/office/2007/relationships/media" Target="../media/media3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7.wav"/><Relationship Id="rId1" Type="http://schemas.microsoft.com/office/2007/relationships/media" Target="../media/media3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8.wav"/><Relationship Id="rId1" Type="http://schemas.microsoft.com/office/2007/relationships/media" Target="../media/media3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9.wav"/><Relationship Id="rId1" Type="http://schemas.microsoft.com/office/2007/relationships/media" Target="../media/media3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0.wav"/><Relationship Id="rId1" Type="http://schemas.microsoft.com/office/2007/relationships/media" Target="../media/media4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1.wav"/><Relationship Id="rId1" Type="http://schemas.microsoft.com/office/2007/relationships/media" Target="../media/media41.wav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2.wav"/><Relationship Id="rId1" Type="http://schemas.microsoft.com/office/2007/relationships/media" Target="../media/media4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3.wav"/><Relationship Id="rId1" Type="http://schemas.microsoft.com/office/2007/relationships/media" Target="../media/media4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4.wav"/><Relationship Id="rId1" Type="http://schemas.microsoft.com/office/2007/relationships/media" Target="../media/media4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45.wav"/><Relationship Id="rId1" Type="http://schemas.microsoft.com/office/2007/relationships/media" Target="../media/media45.wav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46.wav"/><Relationship Id="rId1" Type="http://schemas.microsoft.com/office/2007/relationships/media" Target="../media/media46.wav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7.wav"/><Relationship Id="rId1" Type="http://schemas.microsoft.com/office/2007/relationships/media" Target="../media/media4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8.wav"/><Relationship Id="rId1" Type="http://schemas.microsoft.com/office/2007/relationships/media" Target="../media/media4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9.wav"/><Relationship Id="rId1" Type="http://schemas.microsoft.com/office/2007/relationships/media" Target="../media/media4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0.wav"/><Relationship Id="rId1" Type="http://schemas.microsoft.com/office/2007/relationships/media" Target="../media/media5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1.wav"/><Relationship Id="rId1" Type="http://schemas.microsoft.com/office/2007/relationships/media" Target="../media/media5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2.wav"/><Relationship Id="rId1" Type="http://schemas.microsoft.com/office/2007/relationships/media" Target="../media/media5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3.wav"/><Relationship Id="rId1" Type="http://schemas.microsoft.com/office/2007/relationships/media" Target="../media/media5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4.wav"/><Relationship Id="rId1" Type="http://schemas.microsoft.com/office/2007/relationships/media" Target="../media/media5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5.wav"/><Relationship Id="rId1" Type="http://schemas.microsoft.com/office/2007/relationships/media" Target="../media/media5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6.wav"/><Relationship Id="rId1" Type="http://schemas.microsoft.com/office/2007/relationships/media" Target="../media/media5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7.wav"/><Relationship Id="rId1" Type="http://schemas.microsoft.com/office/2007/relationships/media" Target="../media/media5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8.wav"/><Relationship Id="rId1" Type="http://schemas.microsoft.com/office/2007/relationships/media" Target="../media/media5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9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9.wav"/><Relationship Id="rId1" Type="http://schemas.microsoft.com/office/2007/relationships/media" Target="../media/media5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0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0.wav"/><Relationship Id="rId1" Type="http://schemas.microsoft.com/office/2007/relationships/media" Target="../media/media6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1.wav"/><Relationship Id="rId1" Type="http://schemas.microsoft.com/office/2007/relationships/media" Target="../media/media6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2.wav"/><Relationship Id="rId1" Type="http://schemas.microsoft.com/office/2007/relationships/media" Target="../media/media6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3.wav"/><Relationship Id="rId1" Type="http://schemas.microsoft.com/office/2007/relationships/media" Target="../media/media6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3.wav"/><Relationship Id="rId1" Type="http://schemas.microsoft.com/office/2007/relationships/media" Target="../media/media6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5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3.wav"/><Relationship Id="rId1" Type="http://schemas.microsoft.com/office/2007/relationships/media" Target="../media/media6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6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media" Target="../media/media63.wav"/><Relationship Id="rId7" Type="http://schemas.openxmlformats.org/officeDocument/2006/relationships/image" Target="../media/image1.png"/><Relationship Id="rId2" Type="http://schemas.openxmlformats.org/officeDocument/2006/relationships/audio" Target="../media/media64.wav"/><Relationship Id="rId1" Type="http://schemas.microsoft.com/office/2007/relationships/media" Target="../media/media64.wav"/><Relationship Id="rId6" Type="http://schemas.openxmlformats.org/officeDocument/2006/relationships/notesSlide" Target="../notesSlides/notesSlide67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3.wav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5.wav"/><Relationship Id="rId1" Type="http://schemas.microsoft.com/office/2007/relationships/media" Target="../media/media6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6.wav"/><Relationship Id="rId1" Type="http://schemas.microsoft.com/office/2007/relationships/media" Target="../media/media6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9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7.wav"/><Relationship Id="rId1" Type="http://schemas.microsoft.com/office/2007/relationships/media" Target="../media/media6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0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8.wav"/><Relationship Id="rId1" Type="http://schemas.microsoft.com/office/2007/relationships/media" Target="../media/media6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9.wav"/><Relationship Id="rId1" Type="http://schemas.microsoft.com/office/2007/relationships/media" Target="../media/media6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0.wav"/><Relationship Id="rId1" Type="http://schemas.microsoft.com/office/2007/relationships/media" Target="../media/media7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1.wav"/><Relationship Id="rId1" Type="http://schemas.microsoft.com/office/2007/relationships/media" Target="../media/media7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2.wav"/><Relationship Id="rId1" Type="http://schemas.microsoft.com/office/2007/relationships/media" Target="../media/media7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5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973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291892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兵庫県出身</a:t>
            </a:r>
          </a:p>
        </p:txBody>
      </p:sp>
      <p:pic>
        <p:nvPicPr>
          <p:cNvPr id="3" name="兵庫県出身">
            <a:hlinkClick r:id="" action="ppaction://media"/>
            <a:extLst>
              <a:ext uri="{FF2B5EF4-FFF2-40B4-BE49-F238E27FC236}">
                <a16:creationId xmlns:a16="http://schemas.microsoft.com/office/drawing/2014/main" id="{19D3EC43-1355-47D5-9FB6-A2C5D78163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592" y="59490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722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2341872"/>
            <a:ext cx="87927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兵庫県出身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３年目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SE</a:t>
            </a:r>
            <a:endParaRPr kumimoji="1" lang="ja-JP" altLang="en-US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３年目SE">
            <a:hlinkClick r:id="" action="ppaction://media"/>
            <a:extLst>
              <a:ext uri="{FF2B5EF4-FFF2-40B4-BE49-F238E27FC236}">
                <a16:creationId xmlns:a16="http://schemas.microsoft.com/office/drawing/2014/main" id="{A26B8B04-962C-4026-AE1E-9FD5C31FFD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0563" y="60349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564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1889111"/>
            <a:ext cx="87927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兵庫県出身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３年目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SE</a:t>
            </a: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趣味はおえかき</a:t>
            </a:r>
          </a:p>
        </p:txBody>
      </p:sp>
      <p:pic>
        <p:nvPicPr>
          <p:cNvPr id="3" name="趣味はおえかき">
            <a:hlinkClick r:id="" action="ppaction://media"/>
            <a:extLst>
              <a:ext uri="{FF2B5EF4-FFF2-40B4-BE49-F238E27FC236}">
                <a16:creationId xmlns:a16="http://schemas.microsoft.com/office/drawing/2014/main" id="{81A0CC54-4024-4B8A-AC73-532F6BAD6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253" y="59599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15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1374206"/>
            <a:ext cx="87927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兵庫県出身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３年目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SE</a:t>
            </a: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趣味はおえかき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アプリも作るよ！</a:t>
            </a:r>
          </a:p>
        </p:txBody>
      </p:sp>
      <p:pic>
        <p:nvPicPr>
          <p:cNvPr id="3" name="アプリも作るよ！">
            <a:hlinkClick r:id="" action="ppaction://media"/>
            <a:extLst>
              <a:ext uri="{FF2B5EF4-FFF2-40B4-BE49-F238E27FC236}">
                <a16:creationId xmlns:a16="http://schemas.microsoft.com/office/drawing/2014/main" id="{2E37736B-EC85-4FAC-BE2E-FDA451BC72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7473" y="60034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19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764606"/>
            <a:ext cx="879278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鳥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@</a:t>
            </a:r>
            <a:r>
              <a:rPr kumimoji="1" lang="en-US" altLang="ja-JP" sz="60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askyqb</a:t>
            </a:r>
            <a:r>
              <a:rPr kumimoji="1" lang="ja-JP" altLang="en-US" sz="48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（最近やってない）</a:t>
            </a:r>
            <a:endParaRPr kumimoji="1" lang="en-US" altLang="ja-JP" sz="48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ブログ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こっちみないで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(´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・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ω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・｀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endParaRPr kumimoji="1" lang="ja-JP" altLang="en-US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ツイッターは最近やってません。ほとんどマストドンばかりですが、ブログは、やってます">
            <a:hlinkClick r:id="" action="ppaction://media"/>
            <a:extLst>
              <a:ext uri="{FF2B5EF4-FFF2-40B4-BE49-F238E27FC236}">
                <a16:creationId xmlns:a16="http://schemas.microsoft.com/office/drawing/2014/main" id="{D517FB00-0EAF-4082-B675-4E3B4D02C9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2775" y="6035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55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24117"/>
            <a:ext cx="87927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Xamarin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は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もともと有償</a:t>
            </a:r>
          </a:p>
        </p:txBody>
      </p:sp>
      <p:pic>
        <p:nvPicPr>
          <p:cNvPr id="3" name="Xamarinはもともと有償">
            <a:hlinkClick r:id="" action="ppaction://media"/>
            <a:extLst>
              <a:ext uri="{FF2B5EF4-FFF2-40B4-BE49-F238E27FC236}">
                <a16:creationId xmlns:a16="http://schemas.microsoft.com/office/drawing/2014/main" id="{5CDFDB81-A3D9-4321-BBA7-FFE316834F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7277" y="59050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98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5259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だった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けど</a:t>
            </a:r>
          </a:p>
        </p:txBody>
      </p:sp>
      <p:pic>
        <p:nvPicPr>
          <p:cNvPr id="3" name="だったけど">
            <a:hlinkClick r:id="" action="ppaction://media"/>
            <a:extLst>
              <a:ext uri="{FF2B5EF4-FFF2-40B4-BE49-F238E27FC236}">
                <a16:creationId xmlns:a16="http://schemas.microsoft.com/office/drawing/2014/main" id="{F2CCC6B0-6982-465A-B700-8268CEA51E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8338" y="59710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322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5259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なんか</a:t>
            </a:r>
          </a:p>
        </p:txBody>
      </p:sp>
      <p:pic>
        <p:nvPicPr>
          <p:cNvPr id="3" name="なんか">
            <a:hlinkClick r:id="" action="ppaction://media"/>
            <a:extLst>
              <a:ext uri="{FF2B5EF4-FFF2-40B4-BE49-F238E27FC236}">
                <a16:creationId xmlns:a16="http://schemas.microsoft.com/office/drawing/2014/main" id="{447881F0-EA22-4A5A-9692-D4A08E3AB9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2159" y="59057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286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24117"/>
            <a:ext cx="87927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去年４月に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無償になったので</a:t>
            </a:r>
          </a:p>
        </p:txBody>
      </p:sp>
      <p:pic>
        <p:nvPicPr>
          <p:cNvPr id="3" name="去年４月に無償になったので">
            <a:hlinkClick r:id="" action="ppaction://media"/>
            <a:extLst>
              <a:ext uri="{FF2B5EF4-FFF2-40B4-BE49-F238E27FC236}">
                <a16:creationId xmlns:a16="http://schemas.microsoft.com/office/drawing/2014/main" id="{39CDF46A-368B-4C0E-BE12-0AED4C3CD7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253" y="60030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25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261973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72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インスコ！</a:t>
            </a:r>
            <a:endParaRPr kumimoji="1" lang="en-US" altLang="ja-JP" sz="7200" b="1" dirty="0">
              <a:solidFill>
                <a:srgbClr val="FFFF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((((((((((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っ･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ω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･</a:t>
            </a:r>
            <a:r>
              <a:rPr kumimoji="1" lang="en-US" altLang="ja-JP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っ ﾌﾞｰﾝ</a:t>
            </a:r>
          </a:p>
        </p:txBody>
      </p:sp>
      <p:pic>
        <p:nvPicPr>
          <p:cNvPr id="3" name="インストールしてみました">
            <a:hlinkClick r:id="" action="ppaction://media"/>
            <a:extLst>
              <a:ext uri="{FF2B5EF4-FFF2-40B4-BE49-F238E27FC236}">
                <a16:creationId xmlns:a16="http://schemas.microsoft.com/office/drawing/2014/main" id="{1964E77E-DB95-4299-AFE1-043A9D862B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8338" y="59812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60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4550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5259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早速やってみますね！</a:t>
            </a:r>
          </a:p>
        </p:txBody>
      </p:sp>
      <p:pic>
        <p:nvPicPr>
          <p:cNvPr id="3" name="早速やってみますね！">
            <a:hlinkClick r:id="" action="ppaction://media"/>
            <a:extLst>
              <a:ext uri="{FF2B5EF4-FFF2-40B4-BE49-F238E27FC236}">
                <a16:creationId xmlns:a16="http://schemas.microsoft.com/office/drawing/2014/main" id="{36E5D20B-E248-4817-B45D-C06E5109F7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6164" y="59372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5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5259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ん？</a:t>
            </a:r>
          </a:p>
        </p:txBody>
      </p:sp>
      <p:pic>
        <p:nvPicPr>
          <p:cNvPr id="3" name="ん？">
            <a:hlinkClick r:id="" action="ppaction://media"/>
            <a:extLst>
              <a:ext uri="{FF2B5EF4-FFF2-40B4-BE49-F238E27FC236}">
                <a16:creationId xmlns:a16="http://schemas.microsoft.com/office/drawing/2014/main" id="{0114E557-934F-40BF-918E-A41623033F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8616" y="58825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2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5259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バインディング？</a:t>
            </a: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2A344309-AA3F-4CEE-8C6F-484742A99A3B}"/>
              </a:ext>
            </a:extLst>
          </p:cNvPr>
          <p:cNvGrpSpPr/>
          <p:nvPr/>
        </p:nvGrpSpPr>
        <p:grpSpPr>
          <a:xfrm>
            <a:off x="9516446" y="3668254"/>
            <a:ext cx="15293664" cy="3001570"/>
            <a:chOff x="353396" y="3668254"/>
            <a:chExt cx="15293664" cy="3001570"/>
          </a:xfrm>
        </p:grpSpPr>
        <p:pic>
          <p:nvPicPr>
            <p:cNvPr id="1026" name="Picture 2" descr="https://upload.wikimedia.org/wikipedia/commons/e/e2/Sch%C3%B6nbein.jpg">
              <a:extLst>
                <a:ext uri="{FF2B5EF4-FFF2-40B4-BE49-F238E27FC236}">
                  <a16:creationId xmlns:a16="http://schemas.microsoft.com/office/drawing/2014/main" id="{C98E3A3C-D4C9-4A13-AAF1-8B3A681F3E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3396" y="3802833"/>
              <a:ext cx="2009775" cy="2714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https://upload.wikimedia.org/wikipedia/commons/thumb/c/cb/Pineapple_and_cross_section.jpg/250px-Pineapple_and_cross_section.jpg">
              <a:extLst>
                <a:ext uri="{FF2B5EF4-FFF2-40B4-BE49-F238E27FC236}">
                  <a16:creationId xmlns:a16="http://schemas.microsoft.com/office/drawing/2014/main" id="{EE49364A-AA99-46E2-9079-408A59BC33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71161" y="4517208"/>
              <a:ext cx="2381250" cy="2000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「バインダー」の画像検索結果">
              <a:extLst>
                <a:ext uri="{FF2B5EF4-FFF2-40B4-BE49-F238E27FC236}">
                  <a16:creationId xmlns:a16="http://schemas.microsoft.com/office/drawing/2014/main" id="{29CD9D20-8BFC-4F9B-8132-CB097966FE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80145" y="4625694"/>
              <a:ext cx="3466915" cy="1733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「アイスバイン」の画像検索結果">
              <a:extLst>
                <a:ext uri="{FF2B5EF4-FFF2-40B4-BE49-F238E27FC236}">
                  <a16:creationId xmlns:a16="http://schemas.microsoft.com/office/drawing/2014/main" id="{30761E4C-16B2-4663-8D5C-418D2A5E79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6627" y="4315022"/>
              <a:ext cx="3532203" cy="235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Uwe Bein.jpg">
              <a:extLst>
                <a:ext uri="{FF2B5EF4-FFF2-40B4-BE49-F238E27FC236}">
                  <a16:creationId xmlns:a16="http://schemas.microsoft.com/office/drawing/2014/main" id="{2B865DB6-D2D7-44FC-B5FF-22E9B1C263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476"/>
            <a:stretch/>
          </p:blipFill>
          <p:spPr bwMode="auto">
            <a:xfrm>
              <a:off x="5433100" y="3668254"/>
              <a:ext cx="2672212" cy="30015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バインディング？">
            <a:hlinkClick r:id="" action="ppaction://media"/>
            <a:extLst>
              <a:ext uri="{FF2B5EF4-FFF2-40B4-BE49-F238E27FC236}">
                <a16:creationId xmlns:a16="http://schemas.microsoft.com/office/drawing/2014/main" id="{0D76CA90-4B2D-4D56-96A7-4EFD44CF1E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42959" y="59078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2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7037E-6 L -2.74566 0.0129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7292" y="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508001" y="2173619"/>
            <a:ext cx="8273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b="1" dirty="0">
                <a:latin typeface="Consolas" panose="020B0609020204030204" pitchFamily="49" charset="0"/>
                <a:ea typeface="Meiryo UI" panose="020B0604030504040204" pitchFamily="50" charset="-128"/>
              </a:rPr>
              <a:t>&lt;Label</a:t>
            </a:r>
          </a:p>
          <a:p>
            <a:r>
              <a:rPr kumimoji="1" lang="en-US" altLang="ja-JP" sz="4800" b="1" dirty="0">
                <a:latin typeface="Consolas" panose="020B0609020204030204" pitchFamily="49" charset="0"/>
                <a:ea typeface="Meiryo UI" panose="020B0604030504040204" pitchFamily="50" charset="-128"/>
              </a:rPr>
              <a:t> </a:t>
            </a:r>
            <a:r>
              <a:rPr kumimoji="1" lang="en-US" altLang="ja-JP" sz="4800" b="1" dirty="0" err="1">
                <a:latin typeface="Consolas" panose="020B0609020204030204" pitchFamily="49" charset="0"/>
                <a:ea typeface="Meiryo UI" panose="020B0604030504040204" pitchFamily="50" charset="-128"/>
              </a:rPr>
              <a:t>FontSize</a:t>
            </a:r>
            <a:r>
              <a:rPr kumimoji="1" lang="en-US" altLang="ja-JP" sz="4800" b="1" dirty="0">
                <a:latin typeface="Consolas" panose="020B0609020204030204" pitchFamily="49" charset="0"/>
                <a:ea typeface="Meiryo UI" panose="020B0604030504040204" pitchFamily="50" charset="-128"/>
              </a:rPr>
              <a:t>=“48”</a:t>
            </a:r>
          </a:p>
          <a:p>
            <a:r>
              <a:rPr kumimoji="1" lang="en-US" altLang="ja-JP" sz="4800" b="1" dirty="0">
                <a:latin typeface="Consolas" panose="020B0609020204030204" pitchFamily="49" charset="0"/>
                <a:ea typeface="Meiryo UI" panose="020B0604030504040204" pitchFamily="50" charset="-128"/>
              </a:rPr>
              <a:t> Text=“</a:t>
            </a:r>
            <a:r>
              <a:rPr kumimoji="1" lang="en-US" altLang="ja-JP" sz="4800" b="1" dirty="0">
                <a:solidFill>
                  <a:srgbClr val="FFFF00"/>
                </a:solidFill>
                <a:latin typeface="Consolas" panose="020B0609020204030204" pitchFamily="49" charset="0"/>
                <a:ea typeface="Meiryo UI" panose="020B0604030504040204" pitchFamily="50" charset="-128"/>
              </a:rPr>
              <a:t>{Binding Name}</a:t>
            </a:r>
            <a:r>
              <a:rPr kumimoji="1" lang="en-US" altLang="ja-JP" sz="4800" b="1" dirty="0">
                <a:latin typeface="Consolas" panose="020B0609020204030204" pitchFamily="49" charset="0"/>
                <a:ea typeface="Meiryo UI" panose="020B0604030504040204" pitchFamily="50" charset="-128"/>
              </a:rPr>
              <a:t>”/&gt;</a:t>
            </a:r>
            <a:endParaRPr kumimoji="1" lang="ja-JP" altLang="en-US" sz="4800" b="1" dirty="0">
              <a:latin typeface="Consolas" panose="020B0609020204030204" pitchFamily="49" charset="0"/>
              <a:ea typeface="Meiryo UI" panose="020B0604030504040204" pitchFamily="50" charset="-128"/>
            </a:endParaRPr>
          </a:p>
        </p:txBody>
      </p:sp>
      <p:pic>
        <p:nvPicPr>
          <p:cNvPr id="3" name="こういうふうにバインディングします">
            <a:hlinkClick r:id="" action="ppaction://media"/>
            <a:extLst>
              <a:ext uri="{FF2B5EF4-FFF2-40B4-BE49-F238E27FC236}">
                <a16:creationId xmlns:a16="http://schemas.microsoft.com/office/drawing/2014/main" id="{8B81AA81-CAEA-4A38-9E03-3A7126BD22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0584" y="59921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0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25162"/>
            <a:ext cx="87927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80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疎結合力ぅ</a:t>
            </a:r>
            <a:r>
              <a:rPr kumimoji="1" lang="en-US" altLang="ja-JP" sz="5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‥‥</a:t>
            </a:r>
            <a:r>
              <a:rPr kumimoji="1" lang="ja-JP" altLang="en-US" sz="5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ですかね</a:t>
            </a:r>
          </a:p>
        </p:txBody>
      </p:sp>
      <p:pic>
        <p:nvPicPr>
          <p:cNvPr id="3" name="疎結合力ぅ‥‥ですかね">
            <a:hlinkClick r:id="" action="ppaction://media"/>
            <a:extLst>
              <a:ext uri="{FF2B5EF4-FFF2-40B4-BE49-F238E27FC236}">
                <a16:creationId xmlns:a16="http://schemas.microsoft.com/office/drawing/2014/main" id="{EE96C0E7-F792-4D8B-9FFE-14BDA8A15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1016" y="59372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318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25162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わかんない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や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。</a:t>
            </a:r>
          </a:p>
        </p:txBody>
      </p:sp>
      <p:pic>
        <p:nvPicPr>
          <p:cNvPr id="3" name="わかんないや。">
            <a:hlinkClick r:id="" action="ppaction://media"/>
            <a:extLst>
              <a:ext uri="{FF2B5EF4-FFF2-40B4-BE49-F238E27FC236}">
                <a16:creationId xmlns:a16="http://schemas.microsoft.com/office/drawing/2014/main" id="{12C1EA9B-5136-4977-BB3B-01DD8F712E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3910" y="60136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30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188133"/>
            <a:ext cx="8792787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5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MVVM</a:t>
            </a:r>
          </a:p>
          <a:p>
            <a:pPr algn="ctr"/>
            <a:r>
              <a:rPr kumimoji="1" lang="en-US" altLang="ja-JP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(Model</a:t>
            </a:r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kumimoji="1" lang="en-US" altLang="ja-JP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View</a:t>
            </a:r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 </a:t>
            </a:r>
            <a:r>
              <a:rPr kumimoji="1" lang="en-US" altLang="ja-JP" sz="44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ViewModel</a:t>
            </a:r>
            <a:r>
              <a:rPr kumimoji="1" lang="en-US" altLang="ja-JP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endParaRPr kumimoji="1" lang="ja-JP" altLang="en-US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エムブイブイエム、モデル・ビュー・ビューモデルというデザインパターンです。">
            <a:hlinkClick r:id="" action="ppaction://media"/>
            <a:extLst>
              <a:ext uri="{FF2B5EF4-FFF2-40B4-BE49-F238E27FC236}">
                <a16:creationId xmlns:a16="http://schemas.microsoft.com/office/drawing/2014/main" id="{3498BC24-E2D8-44F6-97E7-F3A90477F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4795" y="59587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21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319315" y="1259220"/>
            <a:ext cx="9212996" cy="4154984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kumimoji="1" lang="en-US" altLang="ja-JP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XAML</a:t>
            </a: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コマンド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コンバータ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依存プロパティ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ビヘイビア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コードビハインド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タイプコンバータ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テンプレート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スタイル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ビューモデル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マークアップ拡張</a:t>
            </a:r>
            <a:endParaRPr kumimoji="1" lang="en-US" altLang="ja-JP" sz="44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44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などなど・・・</a:t>
            </a:r>
          </a:p>
        </p:txBody>
      </p:sp>
      <p:pic>
        <p:nvPicPr>
          <p:cNvPr id="3" name="ザムル、コマンドなどなど、いろいろなことができます。">
            <a:hlinkClick r:id="" action="ppaction://media"/>
            <a:extLst>
              <a:ext uri="{FF2B5EF4-FFF2-40B4-BE49-F238E27FC236}">
                <a16:creationId xmlns:a16="http://schemas.microsoft.com/office/drawing/2014/main" id="{F610F6A1-BD04-439A-8EC9-2B29B09CE0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479" y="59705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21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76819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機能が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もりたくさん！</a:t>
            </a:r>
          </a:p>
        </p:txBody>
      </p:sp>
      <p:pic>
        <p:nvPicPr>
          <p:cNvPr id="3" name="機能がもりたくさん！">
            <a:hlinkClick r:id="" action="ppaction://media"/>
            <a:extLst>
              <a:ext uri="{FF2B5EF4-FFF2-40B4-BE49-F238E27FC236}">
                <a16:creationId xmlns:a16="http://schemas.microsoft.com/office/drawing/2014/main" id="{ABCBC1C6-B1AA-4DE0-B773-53D622934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3477" y="59597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066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76819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わからないことも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もりたくさん！</a:t>
            </a:r>
          </a:p>
        </p:txBody>
      </p:sp>
      <p:pic>
        <p:nvPicPr>
          <p:cNvPr id="3" name="わからないことももりたくさん！">
            <a:hlinkClick r:id="" action="ppaction://media"/>
            <a:extLst>
              <a:ext uri="{FF2B5EF4-FFF2-40B4-BE49-F238E27FC236}">
                <a16:creationId xmlns:a16="http://schemas.microsoft.com/office/drawing/2014/main" id="{9E50BF91-61CF-4D42-9533-D34A02EF58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591" y="59263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42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D137D79-F219-4BE0-A400-78D86D76EB1B}"/>
              </a:ext>
            </a:extLst>
          </p:cNvPr>
          <p:cNvSpPr txBox="1"/>
          <p:nvPr/>
        </p:nvSpPr>
        <p:spPr>
          <a:xfrm>
            <a:off x="2658794" y="2706562"/>
            <a:ext cx="44877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あすかです</a:t>
            </a:r>
          </a:p>
        </p:txBody>
      </p:sp>
      <p:pic>
        <p:nvPicPr>
          <p:cNvPr id="2" name="あすかです">
            <a:hlinkClick r:id="" action="ppaction://media"/>
            <a:extLst>
              <a:ext uri="{FF2B5EF4-FFF2-40B4-BE49-F238E27FC236}">
                <a16:creationId xmlns:a16="http://schemas.microsoft.com/office/drawing/2014/main" id="{E3B77FCB-5EEE-4394-A20D-7AAB6298A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56360" y="59710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59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 rot="20889220">
            <a:off x="235804" y="2494331"/>
            <a:ext cx="8792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わかるか！！！</a:t>
            </a:r>
          </a:p>
        </p:txBody>
      </p:sp>
      <p:pic>
        <p:nvPicPr>
          <p:cNvPr id="3" name="わかるか！！！">
            <a:hlinkClick r:id="" action="ppaction://media"/>
            <a:extLst>
              <a:ext uri="{FF2B5EF4-FFF2-40B4-BE49-F238E27FC236}">
                <a16:creationId xmlns:a16="http://schemas.microsoft.com/office/drawing/2014/main" id="{17054915-BFDE-46F1-BEA4-E45ED6F63F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8163" y="58506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275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そこで</a:t>
            </a:r>
          </a:p>
        </p:txBody>
      </p:sp>
      <p:pic>
        <p:nvPicPr>
          <p:cNvPr id="3" name="そこで">
            <a:hlinkClick r:id="" action="ppaction://media"/>
            <a:extLst>
              <a:ext uri="{FF2B5EF4-FFF2-40B4-BE49-F238E27FC236}">
                <a16:creationId xmlns:a16="http://schemas.microsoft.com/office/drawing/2014/main" id="{1470199C-767B-4CA6-BFD0-31FD003FF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3931" y="5829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84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勉強より先に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ザマリン・フォームズの勉強より先に">
            <a:hlinkClick r:id="" action="ppaction://media"/>
            <a:extLst>
              <a:ext uri="{FF2B5EF4-FFF2-40B4-BE49-F238E27FC236}">
                <a16:creationId xmlns:a16="http://schemas.microsoft.com/office/drawing/2014/main" id="{573F2ED8-6C2A-42A7-9753-15A56F0956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8338" y="60139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83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MVVM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を勉強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することにしました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エムブイブイエムを勉強することにしました">
            <a:hlinkClick r:id="" action="ppaction://media"/>
            <a:extLst>
              <a:ext uri="{FF2B5EF4-FFF2-40B4-BE49-F238E27FC236}">
                <a16:creationId xmlns:a16="http://schemas.microsoft.com/office/drawing/2014/main" id="{A13D5AD0-78D6-43E6-B108-D7085B60E5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5929" y="58499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7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1796247"/>
            <a:ext cx="879278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MVVM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は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クロスプラットフォームに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88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強い！</a:t>
            </a:r>
            <a:endParaRPr kumimoji="1" lang="ja-JP" altLang="en-US" sz="6600" b="1" dirty="0">
              <a:solidFill>
                <a:srgbClr val="FFFF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えむぶいぶいえむはクロスプラットフォームに強い！">
            <a:hlinkClick r:id="" action="ppaction://media"/>
            <a:extLst>
              <a:ext uri="{FF2B5EF4-FFF2-40B4-BE49-F238E27FC236}">
                <a16:creationId xmlns:a16="http://schemas.microsoft.com/office/drawing/2014/main" id="{2D8D0D09-E0FB-418E-845C-A5848FCE7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904" y="59050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7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ザマリン・フォームズもダブリューピーエフも">
            <a:hlinkClick r:id="" action="ppaction://media"/>
            <a:extLst>
              <a:ext uri="{FF2B5EF4-FFF2-40B4-BE49-F238E27FC236}">
                <a16:creationId xmlns:a16="http://schemas.microsoft.com/office/drawing/2014/main" id="{9A3044D0-30B5-4F70-86BA-A0D0509E47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9759" y="58828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72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MVVM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の基本的な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考え方は一緒！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エムブイブイエムの基本的な考え方は一緒！">
            <a:hlinkClick r:id="" action="ppaction://media"/>
            <a:extLst>
              <a:ext uri="{FF2B5EF4-FFF2-40B4-BE49-F238E27FC236}">
                <a16:creationId xmlns:a16="http://schemas.microsoft.com/office/drawing/2014/main" id="{8AC48800-C4DE-4BF2-BCF3-75470C52A3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1470" y="60361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69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961518" y="2783219"/>
            <a:ext cx="9398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rgbClr val="00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</a:t>
            </a:r>
            <a:endParaRPr kumimoji="1" lang="ja-JP" altLang="en-US" sz="8000" b="1" dirty="0">
              <a:solidFill>
                <a:srgbClr val="00FF00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6E6701F-7CAC-4711-A312-70B870397D78}"/>
              </a:ext>
            </a:extLst>
          </p:cNvPr>
          <p:cNvSpPr txBox="1"/>
          <p:nvPr/>
        </p:nvSpPr>
        <p:spPr>
          <a:xfrm>
            <a:off x="3370890" y="2783219"/>
            <a:ext cx="1883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rgbClr val="FF00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VM</a:t>
            </a:r>
            <a:endParaRPr kumimoji="1" lang="ja-JP" altLang="en-US" sz="8000" b="1" dirty="0">
              <a:solidFill>
                <a:srgbClr val="FF00FF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E9D87B0-1993-4FFC-9854-A57CAA332CBF}"/>
              </a:ext>
            </a:extLst>
          </p:cNvPr>
          <p:cNvSpPr txBox="1"/>
          <p:nvPr/>
        </p:nvSpPr>
        <p:spPr>
          <a:xfrm>
            <a:off x="6535004" y="1499799"/>
            <a:ext cx="1883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rgbClr val="00FF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</a:t>
            </a:r>
            <a:endParaRPr kumimoji="1" lang="ja-JP" altLang="en-US" sz="8000" b="1" dirty="0">
              <a:solidFill>
                <a:srgbClr val="00FFFF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43A7A28-CE7C-401A-A8F9-22BC77781277}"/>
              </a:ext>
            </a:extLst>
          </p:cNvPr>
          <p:cNvSpPr txBox="1"/>
          <p:nvPr/>
        </p:nvSpPr>
        <p:spPr>
          <a:xfrm>
            <a:off x="6535004" y="4228485"/>
            <a:ext cx="1883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rgbClr val="00FF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V</a:t>
            </a:r>
            <a:endParaRPr kumimoji="1" lang="ja-JP" altLang="en-US" sz="8000" b="1" dirty="0">
              <a:solidFill>
                <a:srgbClr val="00FFFF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75216C0-6511-423B-86EB-774434CA24B4}"/>
              </a:ext>
            </a:extLst>
          </p:cNvPr>
          <p:cNvSpPr txBox="1"/>
          <p:nvPr/>
        </p:nvSpPr>
        <p:spPr>
          <a:xfrm>
            <a:off x="3265715" y="587588"/>
            <a:ext cx="5152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8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endParaRPr kumimoji="1" lang="ja-JP" altLang="en-US" sz="48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A4934DB-F61E-4BC8-9927-8133B087533A}"/>
              </a:ext>
            </a:extLst>
          </p:cNvPr>
          <p:cNvSpPr txBox="1"/>
          <p:nvPr/>
        </p:nvSpPr>
        <p:spPr>
          <a:xfrm>
            <a:off x="6535004" y="5551924"/>
            <a:ext cx="18832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8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endParaRPr kumimoji="1" lang="ja-JP" altLang="en-US" sz="48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F66D33B6-4201-48D6-A6F7-D184AE1FCA41}"/>
              </a:ext>
            </a:extLst>
          </p:cNvPr>
          <p:cNvCxnSpPr/>
          <p:nvPr/>
        </p:nvCxnSpPr>
        <p:spPr>
          <a:xfrm>
            <a:off x="2119086" y="3483429"/>
            <a:ext cx="1146629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8F388D16-E960-4FE2-8118-3EB6EA0F8781}"/>
              </a:ext>
            </a:extLst>
          </p:cNvPr>
          <p:cNvCxnSpPr>
            <a:cxnSpLocks/>
          </p:cNvCxnSpPr>
          <p:nvPr/>
        </p:nvCxnSpPr>
        <p:spPr>
          <a:xfrm flipV="1">
            <a:off x="5399314" y="2438400"/>
            <a:ext cx="1324376" cy="104503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DD57D2-343C-43C4-81DF-E9B6D611A650}"/>
              </a:ext>
            </a:extLst>
          </p:cNvPr>
          <p:cNvCxnSpPr>
            <a:cxnSpLocks/>
          </p:cNvCxnSpPr>
          <p:nvPr/>
        </p:nvCxnSpPr>
        <p:spPr>
          <a:xfrm>
            <a:off x="5439280" y="3483429"/>
            <a:ext cx="1284410" cy="101981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このように、ビューモデルとモデルを共通化することができます。">
            <a:hlinkClick r:id="" action="ppaction://media"/>
            <a:extLst>
              <a:ext uri="{FF2B5EF4-FFF2-40B4-BE49-F238E27FC236}">
                <a16:creationId xmlns:a16="http://schemas.microsoft.com/office/drawing/2014/main" id="{8EF531CB-5770-43E8-B8AE-AEB949E0B1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3485" y="59674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2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スマホアプリ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作ったことはなかったけど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スマホアプリ作ったことはなかったけど">
            <a:hlinkClick r:id="" action="ppaction://media"/>
            <a:extLst>
              <a:ext uri="{FF2B5EF4-FFF2-40B4-BE49-F238E27FC236}">
                <a16:creationId xmlns:a16="http://schemas.microsoft.com/office/drawing/2014/main" id="{43803FFE-BDCA-40A7-B1B8-05BA79C926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2561" y="5981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82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1810761"/>
            <a:ext cx="87927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Windows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アプリを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作った経験なら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あったので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Windowsアプリを作った経験ならあったので">
            <a:hlinkClick r:id="" action="ppaction://media"/>
            <a:extLst>
              <a:ext uri="{FF2B5EF4-FFF2-40B4-BE49-F238E27FC236}">
                <a16:creationId xmlns:a16="http://schemas.microsoft.com/office/drawing/2014/main" id="{E7740A27-7C29-4740-95C1-4F630DED9E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9018" y="59479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89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24117"/>
            <a:ext cx="87927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けものフレンズの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再放送が</a:t>
            </a:r>
          </a:p>
        </p:txBody>
      </p:sp>
      <p:pic>
        <p:nvPicPr>
          <p:cNvPr id="3" name="けものフレンズの再放送が">
            <a:hlinkClick r:id="" action="ppaction://media"/>
            <a:extLst>
              <a:ext uri="{FF2B5EF4-FFF2-40B4-BE49-F238E27FC236}">
                <a16:creationId xmlns:a16="http://schemas.microsoft.com/office/drawing/2014/main" id="{69FA6395-8B55-480A-8DDF-DC158BE3C4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2334" y="60581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91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まず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MVVM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の勉強！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まずダブリューピーエフでエムブイブイエムの勉強をしてみました">
            <a:hlinkClick r:id="" action="ppaction://media"/>
            <a:extLst>
              <a:ext uri="{FF2B5EF4-FFF2-40B4-BE49-F238E27FC236}">
                <a16:creationId xmlns:a16="http://schemas.microsoft.com/office/drawing/2014/main" id="{F1BD124D-00D7-4949-8AA8-EDFE85DF83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0357" y="59590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13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" y="2768704"/>
            <a:ext cx="92643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すら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初めてだったので</a:t>
            </a:r>
          </a:p>
        </p:txBody>
      </p:sp>
      <p:pic>
        <p:nvPicPr>
          <p:cNvPr id="3" name="ダブリューピーエフすら初めてだったので">
            <a:hlinkClick r:id="" action="ppaction://media"/>
            <a:extLst>
              <a:ext uri="{FF2B5EF4-FFF2-40B4-BE49-F238E27FC236}">
                <a16:creationId xmlns:a16="http://schemas.microsoft.com/office/drawing/2014/main" id="{962F35E3-0539-458D-9880-8B759DB606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5053" y="58390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7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まず</a:t>
            </a:r>
          </a:p>
        </p:txBody>
      </p:sp>
      <p:pic>
        <p:nvPicPr>
          <p:cNvPr id="3" name="まず">
            <a:hlinkClick r:id="" action="ppaction://media"/>
            <a:extLst>
              <a:ext uri="{FF2B5EF4-FFF2-40B4-BE49-F238E27FC236}">
                <a16:creationId xmlns:a16="http://schemas.microsoft.com/office/drawing/2014/main" id="{2FA48CEB-6C01-48BC-A7AC-2064795ED3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479" y="59599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29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でなんか作る！</a:t>
            </a:r>
          </a:p>
        </p:txBody>
      </p:sp>
      <p:pic>
        <p:nvPicPr>
          <p:cNvPr id="3" name="ダブリューピーエフでなんか作る！">
            <a:hlinkClick r:id="" action="ppaction://media"/>
            <a:extLst>
              <a:ext uri="{FF2B5EF4-FFF2-40B4-BE49-F238E27FC236}">
                <a16:creationId xmlns:a16="http://schemas.microsoft.com/office/drawing/2014/main" id="{06D88625-C5D1-4B41-8A76-12113E9CC9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224" y="59261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757841"/>
            <a:ext cx="87927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なんか作ってみた</a:t>
            </a:r>
            <a:endParaRPr kumimoji="1" lang="en-US" altLang="ja-JP" sz="48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5B3735E5-7249-46B2-A54C-30F89330F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997" y="1910250"/>
            <a:ext cx="6502400" cy="4129486"/>
          </a:xfrm>
          <a:prstGeom prst="rect">
            <a:avLst/>
          </a:prstGeom>
        </p:spPr>
      </p:pic>
      <p:pic>
        <p:nvPicPr>
          <p:cNvPr id="4" name="なんか作ってみた">
            <a:hlinkClick r:id="" action="ppaction://media"/>
            <a:extLst>
              <a:ext uri="{FF2B5EF4-FFF2-40B4-BE49-F238E27FC236}">
                <a16:creationId xmlns:a16="http://schemas.microsoft.com/office/drawing/2014/main" id="{B221FF83-9093-4589-8C6B-8FC850761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88338" y="60397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45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</a:p>
        </p:txBody>
      </p:sp>
      <p:pic>
        <p:nvPicPr>
          <p:cNvPr id="3" name="で">
            <a:hlinkClick r:id="" action="ppaction://media"/>
            <a:extLst>
              <a:ext uri="{FF2B5EF4-FFF2-40B4-BE49-F238E27FC236}">
                <a16:creationId xmlns:a16="http://schemas.microsoft.com/office/drawing/2014/main" id="{B8461D54-5184-4E8E-9250-EC8A57EA20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903" y="60463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055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これを</a:t>
            </a:r>
          </a:p>
        </p:txBody>
      </p:sp>
      <p:pic>
        <p:nvPicPr>
          <p:cNvPr id="3" name="これを">
            <a:hlinkClick r:id="" action="ppaction://media"/>
            <a:extLst>
              <a:ext uri="{FF2B5EF4-FFF2-40B4-BE49-F238E27FC236}">
                <a16:creationId xmlns:a16="http://schemas.microsoft.com/office/drawing/2014/main" id="{312B25FA-099B-41B7-A01C-31E9D7576A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8813" y="59163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19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に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移植してみる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ザマリン・フォームズに移植してみる">
            <a:hlinkClick r:id="" action="ppaction://media"/>
            <a:extLst>
              <a:ext uri="{FF2B5EF4-FFF2-40B4-BE49-F238E27FC236}">
                <a16:creationId xmlns:a16="http://schemas.microsoft.com/office/drawing/2014/main" id="{6C4617D0-D2D1-4C2C-9CA6-BBB498773C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18991" y="5861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76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0BEEEE14-009D-4216-B7D1-A5DDA6E9E5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700" y="585925"/>
            <a:ext cx="3185958" cy="5663925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E70F1387-1605-4C26-A77B-864916EE5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4" y="2122373"/>
            <a:ext cx="4065972" cy="258218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9F4152E-A106-4CC1-8E3C-BD7C82BBBD5F}"/>
              </a:ext>
            </a:extLst>
          </p:cNvPr>
          <p:cNvSpPr txBox="1"/>
          <p:nvPr/>
        </p:nvSpPr>
        <p:spPr>
          <a:xfrm>
            <a:off x="4200443" y="2859465"/>
            <a:ext cx="15397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画面をこのように">
            <a:hlinkClick r:id="" action="ppaction://media"/>
            <a:extLst>
              <a:ext uri="{FF2B5EF4-FFF2-40B4-BE49-F238E27FC236}">
                <a16:creationId xmlns:a16="http://schemas.microsoft.com/office/drawing/2014/main" id="{0F71A797-37DC-47DE-AFCC-A36FCD697E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9058" y="5945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50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918FA6B-B112-413C-B1ED-5947BB1EDB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700" y="585926"/>
            <a:ext cx="3185958" cy="565507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DF8B565-404B-4DC0-96C7-B9C0BF053D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3" y="2122373"/>
            <a:ext cx="4065972" cy="258218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9F4152E-A106-4CC1-8E3C-BD7C82BBBD5F}"/>
              </a:ext>
            </a:extLst>
          </p:cNvPr>
          <p:cNvSpPr txBox="1"/>
          <p:nvPr/>
        </p:nvSpPr>
        <p:spPr>
          <a:xfrm>
            <a:off x="4200443" y="2859465"/>
            <a:ext cx="15397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" name="移植してみました">
            <a:hlinkClick r:id="" action="ppaction://media"/>
            <a:extLst>
              <a:ext uri="{FF2B5EF4-FFF2-40B4-BE49-F238E27FC236}">
                <a16:creationId xmlns:a16="http://schemas.microsoft.com/office/drawing/2014/main" id="{44CC6396-03AF-4A5D-8208-CAA8C21E1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9058" y="60678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38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235804" y="2918921"/>
            <a:ext cx="8792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昨日終わったので</a:t>
            </a:r>
          </a:p>
        </p:txBody>
      </p:sp>
      <p:pic>
        <p:nvPicPr>
          <p:cNvPr id="3" name="昨日終わったので">
            <a:hlinkClick r:id="" action="ppaction://media"/>
            <a:extLst>
              <a:ext uri="{FF2B5EF4-FFF2-40B4-BE49-F238E27FC236}">
                <a16:creationId xmlns:a16="http://schemas.microsoft.com/office/drawing/2014/main" id="{ECF58021-F5B6-4477-B827-882AFFD91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69502" y="6002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799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使ってみた感想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ザマリン・フォームズを使ってみた感想です">
            <a:hlinkClick r:id="" action="ppaction://media"/>
            <a:extLst>
              <a:ext uri="{FF2B5EF4-FFF2-40B4-BE49-F238E27FC236}">
                <a16:creationId xmlns:a16="http://schemas.microsoft.com/office/drawing/2014/main" id="{4D9B516A-C038-4366-8F15-E1ACC13271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932" y="59919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7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1912361"/>
            <a:ext cx="87927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XF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は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WPF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より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XAML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できることが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少ない！！！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ザマリン・フォームズは、ダブリューピーエフよりザムルでできることが少ないです。">
            <a:hlinkClick r:id="" action="ppaction://media"/>
            <a:extLst>
              <a:ext uri="{FF2B5EF4-FFF2-40B4-BE49-F238E27FC236}">
                <a16:creationId xmlns:a16="http://schemas.microsoft.com/office/drawing/2014/main" id="{F2616163-FE9A-4313-B9E5-CF89EB122E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7298" y="60132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47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図形が使えない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164783" y="3632515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カスタムレンダラ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　</a:t>
            </a:r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SkiaSharp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図形が使えないときは、カスタムレンダラやスキアシャープ">
            <a:hlinkClick r:id="" action="ppaction://media"/>
            <a:extLst>
              <a:ext uri="{FF2B5EF4-FFF2-40B4-BE49-F238E27FC236}">
                <a16:creationId xmlns:a16="http://schemas.microsoft.com/office/drawing/2014/main" id="{4A101F59-EFB4-4EC3-8BF2-FF57477F1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7970" y="61425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6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XF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UWP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がバグって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る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803976" y="3632515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UWP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は　　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　　　　　</a:t>
            </a:r>
            <a:r>
              <a:rPr kumimoji="1" lang="ja-JP" altLang="en-US" sz="6600" b="1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・</a:t>
            </a:r>
            <a:endParaRPr kumimoji="1" lang="en-US" altLang="ja-JP" sz="6600" b="1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ネイティブで作れ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ザマリン・フォームズのユーダブリューピーはバグるので、ネイティブで作ります">
            <a:hlinkClick r:id="" action="ppaction://media"/>
            <a:extLst>
              <a:ext uri="{FF2B5EF4-FFF2-40B4-BE49-F238E27FC236}">
                <a16:creationId xmlns:a16="http://schemas.microsoft.com/office/drawing/2014/main" id="{CC4C05E5-322A-4AD4-9B11-B7425FB5A9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93302" y="6024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33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ファイル操作は？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164783" y="3632515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</a:t>
            </a:r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PCLStorage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ファイル操作は？ピーシーエルストレージ">
            <a:hlinkClick r:id="" action="ppaction://media"/>
            <a:extLst>
              <a:ext uri="{FF2B5EF4-FFF2-40B4-BE49-F238E27FC236}">
                <a16:creationId xmlns:a16="http://schemas.microsoft.com/office/drawing/2014/main" id="{8C2F5781-FF03-4CB4-BE28-68D251E19C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7970" y="60141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47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写真とかどない</a:t>
            </a:r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すんねん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164783" y="3632515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</a:t>
            </a:r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MediaPlugin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写真とかどないすんねん。メディアプラグイン">
            <a:hlinkClick r:id="" action="ppaction://media"/>
            <a:extLst>
              <a:ext uri="{FF2B5EF4-FFF2-40B4-BE49-F238E27FC236}">
                <a16:creationId xmlns:a16="http://schemas.microsoft.com/office/drawing/2014/main" id="{23929A67-9E89-4B6F-84BC-E6BF37807B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3045" y="5926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96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Firebase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が使えない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164783" y="3632515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ネイティブバインディングして、どうぞ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ファイアベースが使えない。ネイティブバインディングして、どうぞ">
            <a:hlinkClick r:id="" action="ppaction://media"/>
            <a:extLst>
              <a:ext uri="{FF2B5EF4-FFF2-40B4-BE49-F238E27FC236}">
                <a16:creationId xmlns:a16="http://schemas.microsoft.com/office/drawing/2014/main" id="{58DB1675-5D60-4D17-AE7C-5F2C6210A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7957" y="59157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47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528508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Storyboard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ないの？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3B6ED71-3648-4B91-942D-999483CA7053}"/>
              </a:ext>
            </a:extLst>
          </p:cNvPr>
          <p:cNvSpPr txBox="1"/>
          <p:nvPr/>
        </p:nvSpPr>
        <p:spPr>
          <a:xfrm>
            <a:off x="164783" y="3632515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→　強く生きてください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ストーリーボードはないの？強く生きてください">
            <a:hlinkClick r:id="" action="ppaction://media"/>
            <a:extLst>
              <a:ext uri="{FF2B5EF4-FFF2-40B4-BE49-F238E27FC236}">
                <a16:creationId xmlns:a16="http://schemas.microsoft.com/office/drawing/2014/main" id="{D5C940EB-2BFD-4449-9386-917D4A645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7970" y="59157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96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164783" y="178680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iOS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シミュレータ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立ち上がるの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遅い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2CECF69-9055-47C4-9F09-6F386585B95C}"/>
              </a:ext>
            </a:extLst>
          </p:cNvPr>
          <p:cNvSpPr txBox="1"/>
          <p:nvPr/>
        </p:nvSpPr>
        <p:spPr>
          <a:xfrm>
            <a:off x="-1228588" y="2181651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iOS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実機配置の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初期設定めんどい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C71B5B2-12A5-4428-A96F-8196BCFF79F2}"/>
              </a:ext>
            </a:extLst>
          </p:cNvPr>
          <p:cNvSpPr txBox="1"/>
          <p:nvPr/>
        </p:nvSpPr>
        <p:spPr>
          <a:xfrm>
            <a:off x="1188040" y="4305309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iOS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アプリ登録料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高すぎる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9" name="アイオーエス・シミュレータが立ち上がるの遅い。実機配置の初期設定めんどい。登録料高すぎる。">
            <a:hlinkClick r:id="" action="ppaction://media"/>
            <a:extLst>
              <a:ext uri="{FF2B5EF4-FFF2-40B4-BE49-F238E27FC236}">
                <a16:creationId xmlns:a16="http://schemas.microsoft.com/office/drawing/2014/main" id="{E6C7D665-A7CD-479C-BA93-C2B685511A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5928" y="59914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912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スマホアプリでは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面倒なことが多い印象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" name="スマホアプリでは面倒なことが多い印象">
            <a:hlinkClick r:id="" action="ppaction://media"/>
            <a:extLst>
              <a:ext uri="{FF2B5EF4-FFF2-40B4-BE49-F238E27FC236}">
                <a16:creationId xmlns:a16="http://schemas.microsoft.com/office/drawing/2014/main" id="{4C556F67-6D01-42FF-B85E-C9C0B7E1B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9904" y="59483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77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324117"/>
            <a:ext cx="87927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また、朝起きるのが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つらくなりました</a:t>
            </a:r>
          </a:p>
        </p:txBody>
      </p:sp>
      <p:pic>
        <p:nvPicPr>
          <p:cNvPr id="3" name="また、朝起きるのがつらくなりました">
            <a:hlinkClick r:id="" action="ppaction://media"/>
            <a:extLst>
              <a:ext uri="{FF2B5EF4-FFF2-40B4-BE49-F238E27FC236}">
                <a16:creationId xmlns:a16="http://schemas.microsoft.com/office/drawing/2014/main" id="{E7463A05-AAAD-4F9E-AC0E-62B08F39E0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7020" y="60687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523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有志が一生懸命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記事を書いたり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有志が一生懸命記事を書いたり">
            <a:hlinkClick r:id="" action="ppaction://media"/>
            <a:extLst>
              <a:ext uri="{FF2B5EF4-FFF2-40B4-BE49-F238E27FC236}">
                <a16:creationId xmlns:a16="http://schemas.microsoft.com/office/drawing/2014/main" id="{AB65790B-426F-41EF-AD02-84A0E7A4EC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1728" y="59481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5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OSS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の開発を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進めたり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OSSの開発を進めたり">
            <a:hlinkClick r:id="" action="ppaction://media"/>
            <a:extLst>
              <a:ext uri="{FF2B5EF4-FFF2-40B4-BE49-F238E27FC236}">
                <a16:creationId xmlns:a16="http://schemas.microsoft.com/office/drawing/2014/main" id="{52684374-12A4-421F-AC40-040037F15A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1706" y="5883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09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なんだかんだ</a:t>
            </a:r>
          </a:p>
        </p:txBody>
      </p:sp>
      <p:pic>
        <p:nvPicPr>
          <p:cNvPr id="4" name="なんだかんだ">
            <a:hlinkClick r:id="" action="ppaction://media"/>
            <a:extLst>
              <a:ext uri="{FF2B5EF4-FFF2-40B4-BE49-F238E27FC236}">
                <a16:creationId xmlns:a16="http://schemas.microsoft.com/office/drawing/2014/main" id="{2C59EFBB-9A4E-4981-8CA1-1FB728086B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2160" y="59163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有志のおかげで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成り立ってる感じ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有志のおかげで成り立ってる感じ">
            <a:hlinkClick r:id="" action="ppaction://media"/>
            <a:extLst>
              <a:ext uri="{FF2B5EF4-FFF2-40B4-BE49-F238E27FC236}">
                <a16:creationId xmlns:a16="http://schemas.microsoft.com/office/drawing/2014/main" id="{D1E9F839-4FB6-4EE5-BE0E-4A1A2EC3C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2160" y="59601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6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ただし！</a:t>
            </a:r>
          </a:p>
        </p:txBody>
      </p:sp>
      <p:pic>
        <p:nvPicPr>
          <p:cNvPr id="3" name="ただし！">
            <a:hlinkClick r:id="" action="ppaction://media"/>
            <a:extLst>
              <a:ext uri="{FF2B5EF4-FFF2-40B4-BE49-F238E27FC236}">
                <a16:creationId xmlns:a16="http://schemas.microsoft.com/office/drawing/2014/main" id="{9597BD80-7F4E-4D62-967F-B47FFA0684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69275" y="5908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ネットの情報は基本的に</a:t>
            </a:r>
          </a:p>
        </p:txBody>
      </p:sp>
      <p:pic>
        <p:nvPicPr>
          <p:cNvPr id="3" name="ネットの情報は基本的に">
            <a:hlinkClick r:id="" action="ppaction://media"/>
            <a:extLst>
              <a:ext uri="{FF2B5EF4-FFF2-40B4-BE49-F238E27FC236}">
                <a16:creationId xmlns:a16="http://schemas.microsoft.com/office/drawing/2014/main" id="{A8ECE601-C017-4EBE-81E7-56FEF95C4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43875" y="5768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2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9D80DBC-FF5C-403B-9065-8AD532AC1560}"/>
              </a:ext>
            </a:extLst>
          </p:cNvPr>
          <p:cNvSpPr txBox="1"/>
          <p:nvPr/>
        </p:nvSpPr>
        <p:spPr>
          <a:xfrm>
            <a:off x="425749" y="315686"/>
            <a:ext cx="841289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Lorem ipsum dolor sit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amet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consectetur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adipiscing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elit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sed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do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eiusmod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tempor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incididunt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ut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labore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et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dolore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magna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aliqua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Ut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enim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ad minim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veniam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quis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nostrud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exercitation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ullamco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laboris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nisi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ut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aliquip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ex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ea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commodo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consequat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 Duis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aute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irure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dolor in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reprehenderit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in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voluptate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velit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esse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cillum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dolore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eu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fugiat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nulla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pariatur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Excepteur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sint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occaecat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cupidatat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non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proident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sunt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in culpa qui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officia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deserunt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mollit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anim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id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est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ja-JP" sz="36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laborum</a:t>
            </a:r>
            <a:r>
              <a:rPr kumimoji="1" lang="en-US" altLang="ja-JP" sz="36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.</a:t>
            </a:r>
            <a:endParaRPr kumimoji="1" lang="ja-JP" altLang="en-US" sz="3600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670732"/>
            <a:ext cx="87927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88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英語！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89DA909-6D2E-4AB0-8591-9F68B1ED6104}"/>
              </a:ext>
            </a:extLst>
          </p:cNvPr>
          <p:cNvSpPr txBox="1"/>
          <p:nvPr/>
        </p:nvSpPr>
        <p:spPr>
          <a:xfrm>
            <a:off x="598714" y="3156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5" name="英語！">
            <a:hlinkClick r:id="" action="ppaction://media"/>
            <a:extLst>
              <a:ext uri="{FF2B5EF4-FFF2-40B4-BE49-F238E27FC236}">
                <a16:creationId xmlns:a16="http://schemas.microsoft.com/office/drawing/2014/main" id="{0CB4DA4E-61B2-4D7A-AE55-1E0DC133BD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9045" y="58923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2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9144000" y="2670732"/>
            <a:ext cx="37017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88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英語！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89DA909-6D2E-4AB0-8591-9F68B1ED6104}"/>
              </a:ext>
            </a:extLst>
          </p:cNvPr>
          <p:cNvSpPr txBox="1"/>
          <p:nvPr/>
        </p:nvSpPr>
        <p:spPr>
          <a:xfrm>
            <a:off x="598714" y="3156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5" name="英語！">
            <a:hlinkClick r:id="" action="ppaction://media"/>
            <a:extLst>
              <a:ext uri="{FF2B5EF4-FFF2-40B4-BE49-F238E27FC236}">
                <a16:creationId xmlns:a16="http://schemas.microsoft.com/office/drawing/2014/main" id="{B488F505-8A66-4CBE-8E42-7EBD064660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6575" y="57943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34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59259E-6 L -1.39826 -0.0023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913" y="-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749806" y="2665186"/>
            <a:ext cx="37017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88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英語！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89DA909-6D2E-4AB0-8591-9F68B1ED6104}"/>
              </a:ext>
            </a:extLst>
          </p:cNvPr>
          <p:cNvSpPr txBox="1"/>
          <p:nvPr/>
        </p:nvSpPr>
        <p:spPr>
          <a:xfrm>
            <a:off x="598714" y="3156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4" name="英語！">
            <a:hlinkClick r:id="" action="ppaction://media"/>
            <a:extLst>
              <a:ext uri="{FF2B5EF4-FFF2-40B4-BE49-F238E27FC236}">
                <a16:creationId xmlns:a16="http://schemas.microsoft.com/office/drawing/2014/main" id="{6B2D900E-602D-4F8E-8FDF-AED3D0C78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78775" y="5768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475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5188206" y="2599427"/>
            <a:ext cx="370179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8800" b="1" dirty="0">
                <a:solidFill>
                  <a:srgbClr val="FFFF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英語！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89DA909-6D2E-4AB0-8591-9F68B1ED6104}"/>
              </a:ext>
            </a:extLst>
          </p:cNvPr>
          <p:cNvSpPr txBox="1"/>
          <p:nvPr/>
        </p:nvSpPr>
        <p:spPr>
          <a:xfrm>
            <a:off x="598714" y="3156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10F7487-7FD6-4FA2-8628-F015791AC844}"/>
              </a:ext>
            </a:extLst>
          </p:cNvPr>
          <p:cNvSpPr txBox="1"/>
          <p:nvPr/>
        </p:nvSpPr>
        <p:spPr>
          <a:xfrm>
            <a:off x="168403" y="2768704"/>
            <a:ext cx="51628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どうあがいても</a:t>
            </a:r>
          </a:p>
        </p:txBody>
      </p:sp>
      <p:pic>
        <p:nvPicPr>
          <p:cNvPr id="5" name="どうあがいても">
            <a:hlinkClick r:id="" action="ppaction://media"/>
            <a:extLst>
              <a:ext uri="{FF2B5EF4-FFF2-40B4-BE49-F238E27FC236}">
                <a16:creationId xmlns:a16="http://schemas.microsoft.com/office/drawing/2014/main" id="{BDD02FCE-4D29-4821-9EF7-87F0025FFB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67575" y="5908675"/>
            <a:ext cx="609600" cy="609600"/>
          </a:xfrm>
          <a:prstGeom prst="rect">
            <a:avLst/>
          </a:prstGeom>
        </p:spPr>
      </p:pic>
      <p:pic>
        <p:nvPicPr>
          <p:cNvPr id="6" name="英語！">
            <a:hlinkClick r:id="" action="ppaction://media"/>
            <a:extLst>
              <a:ext uri="{FF2B5EF4-FFF2-40B4-BE49-F238E27FC236}">
                <a16:creationId xmlns:a16="http://schemas.microsoft.com/office/drawing/2014/main" id="{046D2750-5203-4804-A4AC-6D579B29C6D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80400" y="5908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13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75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75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5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4EF07C5-9D19-41DF-84CC-624EC66174C0}"/>
              </a:ext>
            </a:extLst>
          </p:cNvPr>
          <p:cNvSpPr txBox="1"/>
          <p:nvPr/>
        </p:nvSpPr>
        <p:spPr>
          <a:xfrm>
            <a:off x="9089572" y="2918921"/>
            <a:ext cx="3103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２期は</a:t>
            </a:r>
            <a:r>
              <a:rPr kumimoji="1" lang="ja-JP" altLang="en-US" sz="60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よ</a:t>
            </a:r>
            <a:endParaRPr kumimoji="1" lang="ja-JP" altLang="en-US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6776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96296E-6 L -1.32709 0.0062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354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strike="sngStrike" dirty="0">
                <a:latin typeface="Meiryo UI" panose="020B0604030504040204" pitchFamily="50" charset="-128"/>
                <a:ea typeface="Meiryo UI" panose="020B0604030504040204" pitchFamily="50" charset="-128"/>
              </a:rPr>
              <a:t>外国人気取りかよ！</a:t>
            </a:r>
          </a:p>
        </p:txBody>
      </p:sp>
      <p:pic>
        <p:nvPicPr>
          <p:cNvPr id="3" name="外国人気取りかよ！">
            <a:hlinkClick r:id="" action="ppaction://media"/>
            <a:extLst>
              <a:ext uri="{FF2B5EF4-FFF2-40B4-BE49-F238E27FC236}">
                <a16:creationId xmlns:a16="http://schemas.microsoft.com/office/drawing/2014/main" id="{B30857B5-04FE-4299-8FFF-7877B752E1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7375" y="5895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13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日本語情報が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少ないので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日本語情報が少ないので">
            <a:hlinkClick r:id="" action="ppaction://media"/>
            <a:extLst>
              <a:ext uri="{FF2B5EF4-FFF2-40B4-BE49-F238E27FC236}">
                <a16:creationId xmlns:a16="http://schemas.microsoft.com/office/drawing/2014/main" id="{D7E23C25-8929-42D7-9B5F-1750385C88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0366" y="59481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6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増えたらいいな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(/ω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・＼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ﾁﾗｯ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増えたらいいな">
            <a:hlinkClick r:id="" action="ppaction://media"/>
            <a:extLst>
              <a:ext uri="{FF2B5EF4-FFF2-40B4-BE49-F238E27FC236}">
                <a16:creationId xmlns:a16="http://schemas.microsoft.com/office/drawing/2014/main" id="{5473F4A3-BCB4-4AC9-B261-B2D798651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03281" y="58286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849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誰か書いてよ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(/ω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・＼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ﾁﾗｯ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誰か書いてよ">
            <a:hlinkClick r:id="" action="ppaction://media"/>
            <a:extLst>
              <a:ext uri="{FF2B5EF4-FFF2-40B4-BE49-F238E27FC236}">
                <a16:creationId xmlns:a16="http://schemas.microsoft.com/office/drawing/2014/main" id="{55F0E5B2-86AB-4421-95EE-2FB41B874F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81963" y="58948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25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768704"/>
            <a:ext cx="879278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(/ω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・＼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ﾁﾗｯ</a:t>
            </a:r>
          </a:p>
        </p:txBody>
      </p:sp>
      <p:pic>
        <p:nvPicPr>
          <p:cNvPr id="3" name="チラッ">
            <a:hlinkClick r:id="" action="ppaction://media"/>
            <a:extLst>
              <a:ext uri="{FF2B5EF4-FFF2-40B4-BE49-F238E27FC236}">
                <a16:creationId xmlns:a16="http://schemas.microsoft.com/office/drawing/2014/main" id="{5737A592-D4A4-402B-AD89-E408899806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592" y="59374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04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と思って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ブログを始めたら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と思って、ブログを始めたら">
            <a:hlinkClick r:id="" action="ppaction://media"/>
            <a:extLst>
              <a:ext uri="{FF2B5EF4-FFF2-40B4-BE49-F238E27FC236}">
                <a16:creationId xmlns:a16="http://schemas.microsoft.com/office/drawing/2014/main" id="{F8D4D5AC-00DE-4E4D-AD5C-379597E1EA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0820" y="5905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17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なぜか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Java</a:t>
            </a:r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の記事に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アクセスが集中しました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" name="なぜかJavaの記事にアクセスが集中しました">
            <a:hlinkClick r:id="" action="ppaction://media"/>
            <a:extLst>
              <a:ext uri="{FF2B5EF4-FFF2-40B4-BE49-F238E27FC236}">
                <a16:creationId xmlns:a16="http://schemas.microsoft.com/office/drawing/2014/main" id="{7DDFC121-A5CC-4CAC-A202-EC1173502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2159" y="58608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28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3B58A93-CA05-445A-9459-146ADCE3B8E7}"/>
              </a:ext>
            </a:extLst>
          </p:cNvPr>
          <p:cNvSpPr txBox="1"/>
          <p:nvPr/>
        </p:nvSpPr>
        <p:spPr>
          <a:xfrm>
            <a:off x="235804" y="2478418"/>
            <a:ext cx="87927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6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Xamarin.Forms</a:t>
            </a:r>
            <a:endParaRPr kumimoji="1" lang="en-US" altLang="ja-JP" sz="6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ctr"/>
            <a:r>
              <a:rPr kumimoji="1" lang="ja-JP" altLang="en-US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もっと普及して</a:t>
            </a:r>
            <a:r>
              <a:rPr kumimoji="1" lang="en-US" altLang="ja-JP" sz="66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‥‥</a:t>
            </a:r>
          </a:p>
        </p:txBody>
      </p:sp>
      <p:pic>
        <p:nvPicPr>
          <p:cNvPr id="3" name="ザマリン・フォームズ、もっと普及して‥‥">
            <a:hlinkClick r:id="" action="ppaction://media"/>
            <a:extLst>
              <a:ext uri="{FF2B5EF4-FFF2-40B4-BE49-F238E27FC236}">
                <a16:creationId xmlns:a16="http://schemas.microsoft.com/office/drawing/2014/main" id="{4A689666-A254-42EA-8283-E124406B00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5278" y="58839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85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CF24838-3765-4857-9F75-33D41BAE3F99}"/>
              </a:ext>
            </a:extLst>
          </p:cNvPr>
          <p:cNvSpPr txBox="1"/>
          <p:nvPr/>
        </p:nvSpPr>
        <p:spPr>
          <a:xfrm>
            <a:off x="7004904" y="3995222"/>
            <a:ext cx="144059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600" b="1" dirty="0">
                <a:latin typeface="ＭＳ Ｐ明朝" panose="02020600040205080304" pitchFamily="18" charset="-128"/>
                <a:ea typeface="ＭＳ Ｐ明朝" panose="02020600040205080304" pitchFamily="18" charset="-128"/>
              </a:rPr>
              <a:t>終</a:t>
            </a:r>
          </a:p>
        </p:txBody>
      </p:sp>
    </p:spTree>
    <p:extLst>
      <p:ext uri="{BB962C8B-B14F-4D97-AF65-F5344CB8AC3E}">
        <p14:creationId xmlns:p14="http://schemas.microsoft.com/office/powerpoint/2010/main" val="1429135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FCC074C-3081-413B-A613-06A21AA232D0}"/>
              </a:ext>
            </a:extLst>
          </p:cNvPr>
          <p:cNvSpPr txBox="1"/>
          <p:nvPr/>
        </p:nvSpPr>
        <p:spPr>
          <a:xfrm>
            <a:off x="652440" y="2813093"/>
            <a:ext cx="8820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あすかは耳が聞こえません</a:t>
            </a:r>
          </a:p>
        </p:txBody>
      </p:sp>
      <p:pic>
        <p:nvPicPr>
          <p:cNvPr id="2" name="あすかは耳が聞こえません">
            <a:hlinkClick r:id="" action="ppaction://media"/>
            <a:extLst>
              <a:ext uri="{FF2B5EF4-FFF2-40B4-BE49-F238E27FC236}">
                <a16:creationId xmlns:a16="http://schemas.microsoft.com/office/drawing/2014/main" id="{78F54465-2B19-40E2-9219-FF5258608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8813" y="60254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79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59B13B-1FA5-451F-9A78-DD6F02CCD090}"/>
              </a:ext>
            </a:extLst>
          </p:cNvPr>
          <p:cNvSpPr txBox="1"/>
          <p:nvPr/>
        </p:nvSpPr>
        <p:spPr>
          <a:xfrm>
            <a:off x="2570016" y="1499198"/>
            <a:ext cx="42391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お話の時は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筆談か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en-US" altLang="ja-JP" sz="6000" b="1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LiveTalk</a:t>
            </a:r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で</a:t>
            </a:r>
            <a:endParaRPr kumimoji="1" lang="en-US" altLang="ja-JP" sz="60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60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お願いします</a:t>
            </a:r>
          </a:p>
        </p:txBody>
      </p:sp>
      <p:pic>
        <p:nvPicPr>
          <p:cNvPr id="2" name="お話の時は筆談かライブトークでお願いします">
            <a:hlinkClick r:id="" action="ppaction://media"/>
            <a:extLst>
              <a:ext uri="{FF2B5EF4-FFF2-40B4-BE49-F238E27FC236}">
                <a16:creationId xmlns:a16="http://schemas.microsoft.com/office/drawing/2014/main" id="{C2BFDD6E-D8C7-406C-B1F6-2C6FB2931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6156" y="59372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6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1970</TotalTime>
  <Words>1031</Words>
  <Application>Microsoft Office PowerPoint</Application>
  <PresentationFormat>画面に合わせる (4:3)</PresentationFormat>
  <Paragraphs>307</Paragraphs>
  <Slides>78</Slides>
  <Notes>76</Notes>
  <HiddenSlides>0</HiddenSlides>
  <MMClips>75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78</vt:i4>
      </vt:variant>
    </vt:vector>
  </HeadingPairs>
  <TitlesOfParts>
    <vt:vector size="87" baseType="lpstr">
      <vt:lpstr>Meiryo UI</vt:lpstr>
      <vt:lpstr>ＭＳ Ｐ明朝</vt:lpstr>
      <vt:lpstr>游ゴシック</vt:lpstr>
      <vt:lpstr>游ゴシック Light</vt:lpstr>
      <vt:lpstr>Arial</vt:lpstr>
      <vt:lpstr>Calibri</vt:lpstr>
      <vt:lpstr>Calibri Light</vt:lpstr>
      <vt:lpstr>Consolas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田中誉起</dc:creator>
  <cp:lastModifiedBy>田中誉起</cp:lastModifiedBy>
  <cp:revision>49</cp:revision>
  <dcterms:created xsi:type="dcterms:W3CDTF">2017-08-04T23:03:56Z</dcterms:created>
  <dcterms:modified xsi:type="dcterms:W3CDTF">2017-08-27T14:11:51Z</dcterms:modified>
</cp:coreProperties>
</file>

<file path=docProps/thumbnail.jpeg>
</file>